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0" r:id="rId18"/>
    <p:sldId id="270" r:id="rId19"/>
    <p:sldId id="276" r:id="rId20"/>
    <p:sldId id="286" r:id="rId21"/>
    <p:sldId id="287" r:id="rId22"/>
    <p:sldId id="288" r:id="rId23"/>
    <p:sldId id="271" r:id="rId24"/>
    <p:sldId id="277" r:id="rId25"/>
    <p:sldId id="294" r:id="rId26"/>
    <p:sldId id="289" r:id="rId27"/>
    <p:sldId id="291" r:id="rId28"/>
    <p:sldId id="292" r:id="rId29"/>
    <p:sldId id="272" r:id="rId30"/>
    <p:sldId id="278" r:id="rId31"/>
    <p:sldId id="260" r:id="rId32"/>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0"/>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4173" autoAdjust="0"/>
  </p:normalViewPr>
  <p:slideViewPr>
    <p:cSldViewPr>
      <p:cViewPr varScale="1">
        <p:scale>
          <a:sx n="49" d="100"/>
          <a:sy n="49" d="100"/>
        </p:scale>
        <p:origin x="36" y="36"/>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xmlns:c16r2="http://schemas.microsoft.com/office/drawing/2015/06/char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260202024"/>
        <c:axId val="260202416"/>
      </c:barChart>
      <c:catAx>
        <c:axId val="2602020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ja-JP"/>
          </a:p>
        </c:txPr>
        <c:crossAx val="260202416"/>
        <c:crosses val="autoZero"/>
        <c:auto val="1"/>
        <c:lblAlgn val="ctr"/>
        <c:lblOffset val="100"/>
        <c:noMultiLvlLbl val="0"/>
      </c:catAx>
      <c:valAx>
        <c:axId val="26020241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crossAx val="260202024"/>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2018年1月22日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2018年1月22日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18</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研修の時、最初は先輩に質問した前、問題点が整理できなくて、自分なりの考えもないことは多かったです。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23</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r>
              <a:rPr kumimoji="1" lang="ja-JP" altLang="en-US" dirty="0" smtClean="0"/>
              <a:t>特に親子丼が大好きです。あとは</a:t>
            </a:r>
            <a:r>
              <a:rPr kumimoji="1" lang="ja-JP" altLang="en-US" dirty="0" err="1" smtClean="0"/>
              <a:t>、？、？</a:t>
            </a:r>
            <a:r>
              <a:rPr kumimoji="1" lang="ja-JP" altLang="en-US" dirty="0" smtClean="0"/>
              <a:t>等美味しくてすぎです。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行きました、鹿さんはとても可愛いです。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はじめに来た時は戸惑いましたが、あっという間に五ヶ月が過ぎました。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29</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30</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、たくさん指摘がありました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まずは、日本語能力試験４級を合格することを目指し、単語や文法などを学習した上で、毎朝は聶さんが用意した日本語小テストを受けました。点数はだんだんあがりました。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これと同時に、枚方市の日本語教室を毎週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会社では日本人を探して会話を練習しました。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2018年1月22日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2018年1月22日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2018年1月22日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2018年1月22日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2018年1月22日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2018年1月22日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2018年1月22日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2018年1月22日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2018年1月22日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2018年1月22日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2018年1月22日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2018年1月22日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7748" y="188640"/>
            <a:ext cx="4248472" cy="697925"/>
          </a:xfrm>
        </p:spPr>
        <p:txBody>
          <a:bodyPr>
            <a:normAutofit/>
          </a:bodyPr>
          <a:lstStyle/>
          <a:p>
            <a:pPr algn="ctr"/>
            <a:r>
              <a:rPr lang="ja-JP" altLang="en-US" sz="3200"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80720" y="188640"/>
            <a:ext cx="7952955" cy="41764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69" y="4869159"/>
            <a:ext cx="1196190" cy="1680567"/>
          </a:xfrm>
          <a:prstGeom prst="rect">
            <a:avLst/>
          </a:prstGeom>
        </p:spPr>
      </p:pic>
      <p:pic>
        <p:nvPicPr>
          <p:cNvPr id="7" name="図 6"/>
          <p:cNvPicPr>
            <a:picLocks noChangeAspect="1"/>
          </p:cNvPicPr>
          <p:nvPr/>
        </p:nvPicPr>
        <p:blipFill>
          <a:blip r:embed="rId5"/>
          <a:stretch>
            <a:fillRect/>
          </a:stretch>
        </p:blipFill>
        <p:spPr>
          <a:xfrm>
            <a:off x="253982" y="2996952"/>
            <a:ext cx="7511458" cy="3600400"/>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 y="2298380"/>
            <a:ext cx="6296191" cy="401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1062964" y="4249949"/>
            <a:ext cx="969957" cy="2325534"/>
          </a:xfrm>
          <a:prstGeom prst="rect">
            <a:avLst/>
          </a:prstGeom>
        </p:spPr>
      </p:pic>
      <p:sp>
        <p:nvSpPr>
          <p:cNvPr id="11" name="雲形吹き出し 10"/>
          <p:cNvSpPr/>
          <p:nvPr/>
        </p:nvSpPr>
        <p:spPr>
          <a:xfrm>
            <a:off x="6310436" y="4919299"/>
            <a:ext cx="4176464" cy="165618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理解できない</a:t>
            </a:r>
            <a:endParaRPr kumimoji="1" lang="ja-JP" altLang="en-US" sz="32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5478369" y="260648"/>
            <a:ext cx="6520699" cy="3749020"/>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196752"/>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2400" dirty="0" smtClean="0">
                <a:solidFill>
                  <a:schemeClr val="tx2"/>
                </a:solidFill>
                <a:latin typeface="Meiryo UI" panose="020B0604030504040204" pitchFamily="50" charset="-128"/>
                <a:ea typeface="Meiryo UI" panose="020B0604030504040204" pitchFamily="50" charset="-128"/>
              </a:rPr>
              <a:t>痛感</a:t>
            </a:r>
            <a:r>
              <a:rPr lang="ja-JP" altLang="en-US" sz="2400" dirty="0" smtClean="0">
                <a:solidFill>
                  <a:schemeClr val="tx2"/>
                </a:solidFill>
                <a:latin typeface="Meiryo UI" panose="020B0604030504040204" pitchFamily="50" charset="-128"/>
                <a:ea typeface="Meiryo UI" panose="020B0604030504040204" pitchFamily="50" charset="-128"/>
              </a:rPr>
              <a:t>した。</a:t>
            </a:r>
            <a:endParaRPr lang="ja-JP" altLang="zh-CN" sz="24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22447" y="919040"/>
            <a:ext cx="9433048" cy="4536504"/>
          </a:xfrm>
        </p:spPr>
        <p:txBody>
          <a:bodyPr/>
          <a:lstStyle/>
          <a:p>
            <a:endParaRPr lang="en-US" altLang="ja-JP" dirty="0" smtClean="0">
              <a:solidFill>
                <a:schemeClr val="tx2"/>
              </a:solidFill>
            </a:endParaRPr>
          </a:p>
          <a:p>
            <a:pPr>
              <a:lnSpc>
                <a:spcPct val="200000"/>
              </a:lnSpc>
            </a:pPr>
            <a:r>
              <a:rPr lang="ja-JP" altLang="ja-JP" sz="3200" dirty="0">
                <a:solidFill>
                  <a:schemeClr val="tx2"/>
                </a:solidFill>
              </a:rPr>
              <a:t>デバック方法やログの確認方法を</a:t>
            </a:r>
            <a:r>
              <a:rPr lang="ja-JP" altLang="ja-JP" sz="3200" dirty="0" smtClean="0">
                <a:solidFill>
                  <a:schemeClr val="tx2"/>
                </a:solidFill>
              </a:rPr>
              <a:t>真似</a:t>
            </a:r>
            <a:r>
              <a:rPr lang="ja-JP" altLang="en-US" sz="3200" dirty="0" smtClean="0">
                <a:solidFill>
                  <a:schemeClr val="tx2"/>
                </a:solidFill>
              </a:rPr>
              <a:t>した。</a:t>
            </a:r>
            <a:endParaRPr lang="en-US" altLang="ja-JP" sz="3200" dirty="0" smtClean="0">
              <a:solidFill>
                <a:schemeClr val="tx2"/>
              </a:solidFill>
            </a:endParaRPr>
          </a:p>
          <a:p>
            <a:pPr>
              <a:lnSpc>
                <a:spcPct val="200000"/>
              </a:lnSpc>
            </a:pPr>
            <a:r>
              <a:rPr lang="ja-JP" altLang="ja-JP" sz="3200" dirty="0" smtClean="0">
                <a:solidFill>
                  <a:schemeClr val="tx2"/>
                </a:solidFill>
              </a:rPr>
              <a:t>インターネット</a:t>
            </a:r>
            <a:r>
              <a:rPr lang="ja-JP" altLang="ja-JP" sz="3200" dirty="0">
                <a:solidFill>
                  <a:schemeClr val="tx2"/>
                </a:solidFill>
              </a:rPr>
              <a:t>で資料を</a:t>
            </a:r>
            <a:r>
              <a:rPr lang="ja-JP" altLang="ja-JP" sz="3200" dirty="0" smtClean="0">
                <a:solidFill>
                  <a:schemeClr val="tx2"/>
                </a:solidFill>
              </a:rPr>
              <a:t>さがし</a:t>
            </a:r>
            <a:r>
              <a:rPr lang="ja-JP" altLang="en-US" sz="3200" dirty="0" smtClean="0">
                <a:solidFill>
                  <a:schemeClr val="tx2"/>
                </a:solidFill>
              </a:rPr>
              <a:t>た。</a:t>
            </a:r>
            <a:endParaRPr lang="en-US" altLang="ja-JP" sz="3200" dirty="0" smtClean="0">
              <a:solidFill>
                <a:schemeClr val="tx2"/>
              </a:solidFill>
            </a:endParaRPr>
          </a:p>
          <a:p>
            <a:pPr>
              <a:lnSpc>
                <a:spcPct val="200000"/>
              </a:lnSpc>
            </a:pPr>
            <a:r>
              <a:rPr lang="ja-JP" altLang="ja-JP" sz="3200" dirty="0">
                <a:solidFill>
                  <a:schemeClr val="tx2"/>
                </a:solidFill>
              </a:rPr>
              <a:t>プログラムを繰り返して理解</a:t>
            </a:r>
            <a:r>
              <a:rPr lang="ja-JP" altLang="ja-JP" sz="3200" dirty="0" smtClean="0">
                <a:solidFill>
                  <a:schemeClr val="tx2"/>
                </a:solidFill>
              </a:rPr>
              <a:t>した</a:t>
            </a:r>
            <a:r>
              <a:rPr lang="ja-JP" altLang="en-US" sz="3200" dirty="0" smtClean="0">
                <a:solidFill>
                  <a:schemeClr val="tx2"/>
                </a:solidFill>
              </a:rPr>
              <a:t>。</a:t>
            </a:r>
            <a:endParaRPr kumimoji="1" lang="ja-JP" altLang="en-US" sz="32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200" dirty="0" smtClean="0">
                <a:solidFill>
                  <a:schemeClr val="tx2"/>
                </a:solidFill>
              </a:rPr>
              <a:t>だんだん</a:t>
            </a:r>
            <a:r>
              <a:rPr lang="ja-JP" altLang="ja-JP" sz="3200" dirty="0">
                <a:solidFill>
                  <a:schemeClr val="tx2"/>
                </a:solidFill>
              </a:rPr>
              <a:t>とエラーの自己解決が</a:t>
            </a:r>
            <a:r>
              <a:rPr lang="ja-JP" altLang="ja-JP" sz="3200" dirty="0" smtClean="0">
                <a:solidFill>
                  <a:schemeClr val="tx2"/>
                </a:solidFill>
              </a:rPr>
              <a:t>増えた</a:t>
            </a:r>
            <a:r>
              <a:rPr lang="ja-JP" altLang="en-US" sz="3200" dirty="0" smtClean="0">
                <a:solidFill>
                  <a:schemeClr val="tx2"/>
                </a:solidFill>
              </a:rPr>
              <a:t>。</a:t>
            </a:r>
            <a:endParaRPr lang="en-US" altLang="ja-JP" sz="3200" dirty="0" smtClean="0">
              <a:solidFill>
                <a:schemeClr val="tx2"/>
              </a:solidFill>
            </a:endParaRPr>
          </a:p>
          <a:p>
            <a:pPr>
              <a:lnSpc>
                <a:spcPct val="200000"/>
              </a:lnSpc>
            </a:pPr>
            <a:r>
              <a:rPr lang="ja-JP" altLang="ja-JP" sz="3200" dirty="0">
                <a:solidFill>
                  <a:schemeClr val="tx2"/>
                </a:solidFill>
              </a:rPr>
              <a:t>曖昧だった知識が明確に</a:t>
            </a:r>
            <a:r>
              <a:rPr lang="ja-JP" altLang="ja-JP" sz="3200" dirty="0" smtClean="0">
                <a:solidFill>
                  <a:schemeClr val="tx2"/>
                </a:solidFill>
              </a:rPr>
              <a:t>な</a:t>
            </a:r>
            <a:r>
              <a:rPr lang="ja-JP" altLang="en-US" sz="3200" dirty="0" smtClean="0">
                <a:solidFill>
                  <a:schemeClr val="tx2"/>
                </a:solidFill>
              </a:rPr>
              <a:t>った。</a:t>
            </a:r>
            <a:endParaRPr lang="en-US" altLang="ja-JP" sz="3200" dirty="0" smtClean="0">
              <a:solidFill>
                <a:schemeClr val="tx2"/>
              </a:solidFill>
            </a:endParaRPr>
          </a:p>
          <a:p>
            <a:pPr>
              <a:lnSpc>
                <a:spcPct val="200000"/>
              </a:lnSpc>
            </a:pPr>
            <a:r>
              <a:rPr lang="en-US" altLang="ja-JP" sz="3200" dirty="0">
                <a:solidFill>
                  <a:schemeClr val="tx2"/>
                </a:solidFill>
              </a:rPr>
              <a:t>Java</a:t>
            </a:r>
            <a:r>
              <a:rPr lang="ja-JP" altLang="ja-JP" sz="3200" dirty="0">
                <a:solidFill>
                  <a:schemeClr val="tx2"/>
                </a:solidFill>
              </a:rPr>
              <a:t>に</a:t>
            </a:r>
            <a:r>
              <a:rPr lang="ja-JP" altLang="ja-JP" sz="3200" dirty="0" smtClean="0">
                <a:solidFill>
                  <a:schemeClr val="tx2"/>
                </a:solidFill>
              </a:rPr>
              <a:t>自信</a:t>
            </a:r>
            <a:r>
              <a:rPr lang="ja-JP" altLang="en-US" sz="3200" dirty="0" smtClean="0">
                <a:solidFill>
                  <a:schemeClr val="tx2"/>
                </a:solidFill>
              </a:rPr>
              <a:t>が増えた。</a:t>
            </a:r>
            <a:endParaRPr kumimoji="1" lang="ja-JP" altLang="en-US" sz="32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29808">
            <a:off x="250249" y="228688"/>
            <a:ext cx="5904656" cy="359117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53727">
            <a:off x="6139690" y="645446"/>
            <a:ext cx="5270020" cy="292901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0625">
            <a:off x="5970425" y="3592289"/>
            <a:ext cx="5881342" cy="3140038"/>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7" y="3817415"/>
            <a:ext cx="5400600" cy="2983583"/>
          </a:xfrm>
          <a:prstGeom prst="rect">
            <a:avLst/>
          </a:prstGeom>
        </p:spPr>
      </p:pic>
      <p:sp>
        <p:nvSpPr>
          <p:cNvPr id="3" name="テキスト ボックス 2"/>
          <p:cNvSpPr txBox="1"/>
          <p:nvPr/>
        </p:nvSpPr>
        <p:spPr>
          <a:xfrm>
            <a:off x="8182644" y="-58162"/>
            <a:ext cx="4032448"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b="1" dirty="0" smtClean="0"/>
              <a:t>卒業研究の内容</a:t>
            </a:r>
            <a:endParaRPr kumimoji="1" lang="ja-JP" altLang="en-US" sz="3600" b="1" dirty="0" smtClean="0"/>
          </a:p>
        </p:txBody>
      </p:sp>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2132856"/>
            <a:ext cx="10287000" cy="4190999"/>
          </a:xfrm>
        </p:spPr>
        <p:txBody>
          <a:bodyPr>
            <a:normAutofit/>
          </a:bodyPr>
          <a:lstStyle/>
          <a:p>
            <a:pPr>
              <a:lnSpc>
                <a:spcPct val="200000"/>
              </a:lnSpc>
            </a:pPr>
            <a:r>
              <a:rPr lang="ja-JP" altLang="ja-JP" sz="3200" dirty="0">
                <a:solidFill>
                  <a:schemeClr val="tx2"/>
                </a:solidFill>
              </a:rPr>
              <a:t>先輩に質問した前、問題点が</a:t>
            </a:r>
            <a:r>
              <a:rPr lang="ja-JP" altLang="ja-JP" sz="3200" dirty="0" smtClean="0">
                <a:solidFill>
                  <a:schemeClr val="tx2"/>
                </a:solidFill>
              </a:rPr>
              <a:t>整理</a:t>
            </a:r>
            <a:r>
              <a:rPr lang="ja-JP" altLang="en-US" sz="3200" dirty="0" smtClean="0">
                <a:solidFill>
                  <a:schemeClr val="tx2"/>
                </a:solidFill>
              </a:rPr>
              <a:t>できていなかった。</a:t>
            </a:r>
            <a:endParaRPr lang="en-US" altLang="ja-JP" sz="3200" dirty="0" smtClean="0">
              <a:solidFill>
                <a:schemeClr val="tx2"/>
              </a:solidFill>
            </a:endParaRPr>
          </a:p>
          <a:p>
            <a:pPr>
              <a:lnSpc>
                <a:spcPct val="200000"/>
              </a:lnSpc>
            </a:pPr>
            <a:r>
              <a:rPr lang="ja-JP" altLang="ja-JP" sz="3200" dirty="0" smtClean="0">
                <a:solidFill>
                  <a:schemeClr val="tx2"/>
                </a:solidFill>
              </a:rPr>
              <a:t>報告</a:t>
            </a:r>
            <a:r>
              <a:rPr lang="ja-JP" altLang="ja-JP" sz="3200" dirty="0">
                <a:solidFill>
                  <a:schemeClr val="tx2"/>
                </a:solidFill>
              </a:rPr>
              <a:t>と相談もないこと</a:t>
            </a:r>
            <a:r>
              <a:rPr lang="ja-JP" altLang="ja-JP" sz="3200" dirty="0" smtClean="0">
                <a:solidFill>
                  <a:schemeClr val="tx2"/>
                </a:solidFill>
              </a:rPr>
              <a:t>が</a:t>
            </a:r>
            <a:r>
              <a:rPr lang="ja-JP" altLang="en-US" sz="3200" dirty="0" smtClean="0">
                <a:solidFill>
                  <a:schemeClr val="tx2"/>
                </a:solidFill>
              </a:rPr>
              <a:t>ある。</a:t>
            </a:r>
            <a:endParaRPr kumimoji="1" lang="ja-JP" altLang="en-US" sz="32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341884" y="2918574"/>
            <a:ext cx="8064896" cy="3462754"/>
          </a:xfrm>
          <a:prstGeom prst="cloudCallout">
            <a:avLst>
              <a:gd name="adj1" fmla="val 66807"/>
              <a:gd name="adj2" fmla="val -3571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10" name="円形吹き出し 9"/>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テキスト ボックス 1"/>
          <p:cNvSpPr txBox="1"/>
          <p:nvPr/>
        </p:nvSpPr>
        <p:spPr>
          <a:xfrm>
            <a:off x="1631359" y="427999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6923" y="940135"/>
            <a:ext cx="9433048" cy="4536504"/>
          </a:xfrm>
        </p:spPr>
        <p:txBody>
          <a:bodyPr/>
          <a:lstStyle/>
          <a:p>
            <a:endParaRPr lang="en-US" altLang="ja-JP" dirty="0" smtClean="0">
              <a:solidFill>
                <a:schemeClr val="tx2"/>
              </a:solidFill>
            </a:endParaRPr>
          </a:p>
          <a:p>
            <a:pPr>
              <a:lnSpc>
                <a:spcPct val="200000"/>
              </a:lnSpc>
            </a:pPr>
            <a:r>
              <a:rPr lang="ja-JP" altLang="ja-JP" dirty="0" smtClean="0">
                <a:solidFill>
                  <a:schemeClr val="tx2"/>
                </a:solidFill>
              </a:rPr>
              <a:t>報連相</a:t>
            </a:r>
            <a:r>
              <a:rPr lang="ja-JP" altLang="en-US" dirty="0" smtClean="0">
                <a:solidFill>
                  <a:schemeClr val="tx2"/>
                </a:solidFill>
              </a:rPr>
              <a:t>は</a:t>
            </a:r>
            <a:r>
              <a:rPr lang="ja-JP" altLang="ja-JP" dirty="0" smtClean="0">
                <a:solidFill>
                  <a:schemeClr val="tx2"/>
                </a:solidFill>
              </a:rPr>
              <a:t>あまり</a:t>
            </a:r>
            <a:r>
              <a:rPr lang="ja-JP" altLang="ja-JP" dirty="0">
                <a:solidFill>
                  <a:schemeClr val="tx2"/>
                </a:solidFill>
              </a:rPr>
              <a:t>応用できていないことを</a:t>
            </a:r>
            <a:r>
              <a:rPr lang="ja-JP" altLang="ja-JP" dirty="0" smtClean="0">
                <a:solidFill>
                  <a:schemeClr val="tx2"/>
                </a:solidFill>
              </a:rPr>
              <a:t>反省</a:t>
            </a:r>
            <a:r>
              <a:rPr lang="ja-JP" altLang="en-US" dirty="0" smtClean="0">
                <a:solidFill>
                  <a:schemeClr val="tx2"/>
                </a:solidFill>
              </a:rPr>
              <a:t>した上で、</a:t>
            </a:r>
            <a:r>
              <a:rPr lang="ja-JP" altLang="ja-JP" dirty="0" smtClean="0">
                <a:solidFill>
                  <a:schemeClr val="tx2"/>
                </a:solidFill>
              </a:rPr>
              <a:t>社会人</a:t>
            </a:r>
            <a:r>
              <a:rPr lang="ja-JP" altLang="ja-JP" dirty="0">
                <a:solidFill>
                  <a:schemeClr val="tx2"/>
                </a:solidFill>
              </a:rPr>
              <a:t>基礎の知識を繰り返して</a:t>
            </a:r>
            <a:r>
              <a:rPr lang="ja-JP" altLang="ja-JP" dirty="0" smtClean="0">
                <a:solidFill>
                  <a:schemeClr val="tx2"/>
                </a:solidFill>
              </a:rPr>
              <a:t>、</a:t>
            </a:r>
            <a:r>
              <a:rPr lang="ja-JP" altLang="en-US" dirty="0" smtClean="0">
                <a:solidFill>
                  <a:schemeClr val="tx2"/>
                </a:solidFill>
              </a:rPr>
              <a:t>学んだ。</a:t>
            </a:r>
            <a:endParaRPr lang="en-US" altLang="ja-JP" dirty="0" smtClean="0">
              <a:solidFill>
                <a:schemeClr val="tx2"/>
              </a:solidFill>
            </a:endParaRPr>
          </a:p>
          <a:p>
            <a:pPr>
              <a:lnSpc>
                <a:spcPct val="200000"/>
              </a:lnSpc>
            </a:pPr>
            <a:r>
              <a:rPr lang="ja-JP" altLang="ja-JP" dirty="0">
                <a:solidFill>
                  <a:schemeClr val="tx2"/>
                </a:solidFill>
              </a:rPr>
              <a:t>目的と原因を深く考えるようになって、見方が変わって</a:t>
            </a:r>
            <a:r>
              <a:rPr lang="ja-JP" altLang="ja-JP" dirty="0" smtClean="0">
                <a:solidFill>
                  <a:schemeClr val="tx2"/>
                </a:solidFill>
              </a:rPr>
              <a:t>い</a:t>
            </a:r>
            <a:r>
              <a:rPr lang="ja-JP" altLang="en-US" dirty="0" smtClean="0">
                <a:solidFill>
                  <a:schemeClr val="tx2"/>
                </a:solidFill>
              </a:rPr>
              <a:t>った。</a:t>
            </a:r>
            <a:endParaRPr kumimoji="1" lang="ja-JP" altLang="en-US"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9622804" y="3284984"/>
            <a:ext cx="2152650" cy="3393616"/>
          </a:xfrm>
          <a:prstGeom prst="rect">
            <a:avLst/>
          </a:prstGeom>
        </p:spPr>
      </p:pic>
      <p:sp>
        <p:nvSpPr>
          <p:cNvPr id="2" name="角丸四角形吹き出し 1"/>
          <p:cNvSpPr/>
          <p:nvPr/>
        </p:nvSpPr>
        <p:spPr>
          <a:xfrm>
            <a:off x="1845940" y="1484784"/>
            <a:ext cx="7272808"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3200" dirty="0" smtClean="0">
                <a:solidFill>
                  <a:schemeClr val="tx2"/>
                </a:solidFill>
                <a:latin typeface="Meiryo UI" panose="020B0604030504040204" pitchFamily="50" charset="-128"/>
                <a:ea typeface="Meiryo UI" panose="020B0604030504040204" pitchFamily="50" charset="-128"/>
              </a:rPr>
              <a:t>の</a:t>
            </a:r>
            <a:endParaRPr lang="en-US" altLang="ja-JP" sz="3200" dirty="0" smtClean="0">
              <a:solidFill>
                <a:schemeClr val="tx2"/>
              </a:solidFill>
              <a:latin typeface="Meiryo UI" panose="020B0604030504040204" pitchFamily="50" charset="-128"/>
              <a:ea typeface="Meiryo UI" panose="020B0604030504040204" pitchFamily="50" charset="-128"/>
            </a:endParaRPr>
          </a:p>
          <a:p>
            <a:pPr algn="ctr"/>
            <a:r>
              <a:rPr lang="ja-JP" altLang="ja-JP" sz="3200" dirty="0" smtClean="0">
                <a:solidFill>
                  <a:schemeClr val="tx2"/>
                </a:solidFill>
                <a:latin typeface="Meiryo UI" panose="020B0604030504040204" pitchFamily="50" charset="-128"/>
                <a:ea typeface="Meiryo UI" panose="020B0604030504040204" pitchFamily="50" charset="-128"/>
              </a:rPr>
              <a:t>責任感</a:t>
            </a:r>
            <a:r>
              <a:rPr lang="ja-JP" altLang="ja-JP" sz="3200" dirty="0">
                <a:solidFill>
                  <a:schemeClr val="tx2"/>
                </a:solidFill>
                <a:latin typeface="Meiryo UI" panose="020B0604030504040204" pitchFamily="50" charset="-128"/>
                <a:ea typeface="Meiryo UI" panose="020B0604030504040204" pitchFamily="50" charset="-128"/>
              </a:rPr>
              <a:t>はあまり</a:t>
            </a:r>
            <a:r>
              <a:rPr lang="ja-JP" altLang="ja-JP" sz="3200" dirty="0" smtClean="0">
                <a:solidFill>
                  <a:schemeClr val="tx2"/>
                </a:solidFill>
                <a:latin typeface="Meiryo UI" panose="020B0604030504040204" pitchFamily="50" charset="-128"/>
                <a:ea typeface="Meiryo UI" panose="020B0604030504040204" pitchFamily="50" charset="-128"/>
              </a:rPr>
              <a:t>ない</a:t>
            </a:r>
            <a:r>
              <a:rPr lang="ja-JP" altLang="en-US" sz="3200" dirty="0">
                <a:solidFill>
                  <a:schemeClr val="tx2"/>
                </a:solidFill>
                <a:latin typeface="Meiryo UI" panose="020B0604030504040204" pitchFamily="50" charset="-128"/>
                <a:ea typeface="Meiryo UI" panose="020B0604030504040204" pitchFamily="50" charset="-128"/>
              </a:rPr>
              <a:t>。</a:t>
            </a:r>
            <a:endParaRPr kumimoji="1" lang="ja-JP" altLang="en-US" sz="32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053852" y="548680"/>
            <a:ext cx="2355372" cy="2736304"/>
          </a:xfrm>
        </p:spPr>
      </p:pic>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慣れな</a:t>
            </a:r>
            <a:r>
              <a:rPr lang="ja-JP" altLang="en-US" sz="2800" dirty="0">
                <a:solidFill>
                  <a:schemeClr val="tx2"/>
                </a:solidFill>
                <a:latin typeface="Meiryo UI" panose="020B0604030504040204" pitchFamily="50" charset="-128"/>
                <a:ea typeface="Meiryo UI" panose="020B0604030504040204" pitchFamily="50" charset="-128"/>
              </a:rPr>
              <a:t>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endParaRPr kumimoji="1" lang="ja-JP" altLang="en-US" sz="3600" dirty="0" smtClean="0"/>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1773932" y="476672"/>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77" y="0"/>
            <a:ext cx="2818261" cy="1916832"/>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会社の方々にご支援いただき、ありがとうございました。色々と迷惑をお掛けしたと思いますが最後まで私たちに付き合っていただきまして、誠にありがとうございます。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60525" y="2738769"/>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1949" y="2738770"/>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390556" y="4106752"/>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29" name="右矢印 28"/>
          <p:cNvSpPr/>
          <p:nvPr/>
        </p:nvSpPr>
        <p:spPr>
          <a:xfrm>
            <a:off x="1413892" y="5396040"/>
            <a:ext cx="9622417"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日本語勉強</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進捗メール</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a:solidFill>
                  <a:schemeClr val="bg1"/>
                </a:solidFill>
                <a:latin typeface="Meiryo UI" panose="020B0604030504040204" pitchFamily="50" charset="-128"/>
                <a:ea typeface="Meiryo UI" panose="020B0604030504040204" pitchFamily="50" charset="-128"/>
              </a:rPr>
              <a:t>週報</a:t>
            </a:r>
            <a:endParaRPr kumimoji="1" lang="ja-JP" altLang="en-US" dirty="0">
              <a:solidFill>
                <a:schemeClr val="bg1"/>
              </a:solidFill>
            </a:endParaRPr>
          </a:p>
        </p:txBody>
      </p:sp>
      <p:sp>
        <p:nvSpPr>
          <p:cNvPr id="30" name="右矢印 29"/>
          <p:cNvSpPr/>
          <p:nvPr/>
        </p:nvSpPr>
        <p:spPr>
          <a:xfrm>
            <a:off x="6517388" y="3501008"/>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527977" y="2833432"/>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29"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142084" y="10535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8" name="雲形吹き出し 7"/>
          <p:cNvSpPr/>
          <p:nvPr/>
        </p:nvSpPr>
        <p:spPr>
          <a:xfrm>
            <a:off x="6022404" y="2949541"/>
            <a:ext cx="4878320"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0" name="円形吹き出し 9"/>
          <p:cNvSpPr/>
          <p:nvPr/>
        </p:nvSpPr>
        <p:spPr>
          <a:xfrm>
            <a:off x="1269876" y="2671497"/>
            <a:ext cx="3960440" cy="1837623"/>
          </a:xfrm>
          <a:prstGeom prst="wedgeEllipseCallout">
            <a:avLst>
              <a:gd name="adj1" fmla="val -51628"/>
              <a:gd name="adj2" fmla="val 7146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11" name="円形吹き出し 10"/>
          <p:cNvSpPr/>
          <p:nvPr/>
        </p:nvSpPr>
        <p:spPr>
          <a:xfrm>
            <a:off x="3718148" y="4509120"/>
            <a:ext cx="8208912" cy="2348880"/>
          </a:xfrm>
          <a:prstGeom prst="wedgeEllipseCallout">
            <a:avLst>
              <a:gd name="adj1" fmla="val -63609"/>
              <a:gd name="adj2" fmla="val 221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a:t>
            </a:r>
            <a:r>
              <a:rPr kumimoji="1" lang="ja-JP" altLang="en-US" sz="2800" dirty="0" smtClean="0">
                <a:solidFill>
                  <a:schemeClr val="tx1"/>
                </a:solidFill>
                <a:latin typeface="Meiryo UI" panose="020B0604030504040204" pitchFamily="50" charset="-128"/>
                <a:ea typeface="Meiryo UI" panose="020B0604030504040204" pitchFamily="50" charset="-128"/>
              </a:rPr>
              <a:t>する </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a:p>
            <a:pPr algn="ctr"/>
            <a:endParaRPr kumimoji="1" lang="ja-JP" altLang="en-US" sz="2400" dirty="0">
              <a:solidFill>
                <a:schemeClr val="tx1"/>
              </a:solidFill>
              <a:latin typeface="Meiryo UI" panose="020B0604030504040204" pitchFamily="50" charset="-128"/>
              <a:ea typeface="Meiryo UI" panose="020B0604030504040204" pitchFamily="50" charset="-128"/>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の日本語教室</a:t>
            </a:r>
            <a:r>
              <a:rPr lang="ja-JP" altLang="ja-JP" dirty="0" smtClean="0">
                <a:solidFill>
                  <a:schemeClr val="tx2"/>
                </a:solidFill>
              </a:rPr>
              <a:t>を参加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で日本人</a:t>
            </a:r>
            <a:r>
              <a:rPr lang="ja-JP" altLang="ja-JP" dirty="0">
                <a:solidFill>
                  <a:schemeClr val="tx2"/>
                </a:solidFill>
              </a:rPr>
              <a:t>を探して会話を練習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15457" y="3378336"/>
            <a:ext cx="2405582" cy="403244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668" y="2302055"/>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1617</TotalTime>
  <Words>1977</Words>
  <Application>Microsoft Office PowerPoint</Application>
  <PresentationFormat>ユーザー設定</PresentationFormat>
  <Paragraphs>242</Paragraphs>
  <Slides>31</Slides>
  <Notes>31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たくさんのエラー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101</cp:revision>
  <dcterms:created xsi:type="dcterms:W3CDTF">2018-01-17T04:01:36Z</dcterms:created>
  <dcterms:modified xsi:type="dcterms:W3CDTF">2018-01-22T07:56:18Z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